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66" r:id="rId2"/>
    <p:sldId id="270" r:id="rId3"/>
    <p:sldId id="307" r:id="rId4"/>
    <p:sldId id="304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06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 autoAdjust="0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15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7DD63-CC74-864C-BBAF-D0DE5DE870CF}" type="datetimeFigureOut">
              <a:rPr lang="fr-FR" smtClean="0"/>
              <a:t>25/01/2019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E3316-6255-D145-A4D4-FA35A21B00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97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DIAPO 3 A DELIMENT PROGRESSIF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vais maintenant vous présenter rapidement le dispositif  (ce qui implique de le comparer à ce qui existait avant), présenter son histoire et ses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definitions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 survolant quelques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diapositives.et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je donnerais des exemples très courts de SC au fur et à mesure, en espérant ne pas trop vous choquer.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7683-E2C8-4A68-9C63-A8D627396B0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0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0569-C4C0-2840-A984-9089ED11B298}" type="datetime1">
              <a:rPr lang="fr-FR" smtClean="0"/>
              <a:t>25/01/2019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07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ACDA3-90CE-0D48-B5B4-7D5DBA2C1F8A}" type="datetime1">
              <a:rPr lang="fr-FR" smtClean="0"/>
              <a:t>25/01/2019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84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15B6B-FB2E-B546-8BAE-26F25B923ED6}" type="datetime1">
              <a:rPr lang="fr-FR" smtClean="0"/>
              <a:t>25/01/2019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2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FC42A-B1FC-4342-B0F9-F3B189AB08DE}" type="datetime1">
              <a:rPr lang="fr-FR" smtClean="0"/>
              <a:t>25/01/2019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05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27196-8FB9-2343-9C2A-8D435DC93004}" type="datetime1">
              <a:rPr lang="fr-FR" smtClean="0"/>
              <a:t>25/01/2019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96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1C546-CF53-3640-969A-0D08B45FA6A5}" type="datetime1">
              <a:rPr lang="fr-FR" smtClean="0"/>
              <a:t>25/01/2019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48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6BA7-1500-8443-8801-20B04EE0B99E}" type="datetime1">
              <a:rPr lang="fr-FR" smtClean="0"/>
              <a:t>25/01/2019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EF17F-0163-3D48-AD57-0719C204B7AF}" type="datetime1">
              <a:rPr lang="fr-FR" smtClean="0"/>
              <a:t>25/01/2019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63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9DDE-D5C9-F644-9060-293915B2BF32}" type="datetime1">
              <a:rPr lang="fr-FR" smtClean="0"/>
              <a:t>25/01/2019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43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10CC-986C-2140-9FF8-41AF882801DA}" type="datetime1">
              <a:rPr lang="fr-FR" smtClean="0"/>
              <a:t>25/01/2019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11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DE95-F4C9-AB4E-BAAC-C115887009B9}" type="datetime1">
              <a:rPr lang="fr-FR" smtClean="0"/>
              <a:t>25/01/2019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319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FC825-F78F-FA48-B193-0DAC0317E9F8}" type="datetime1">
              <a:rPr lang="fr-FR" smtClean="0"/>
              <a:t>25/01/2019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IMPRO Cardinet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4C057-1354-D74A-8D30-AD58F74CCE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70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2925" y="1200150"/>
            <a:ext cx="8143875" cy="2371725"/>
          </a:xfrm>
        </p:spPr>
        <p:txBody>
          <a:bodyPr>
            <a:normAutofit fontScale="90000"/>
          </a:bodyPr>
          <a:lstStyle/>
          <a:p>
            <a:pPr marL="0" indent="0"/>
            <a:r>
              <a:rPr lang="fr-FR" sz="3600" dirty="0"/>
              <a:t>Place de la psychiatrie dans les orientations actuelles des « plans autisme » et arrière –fond des relations historiques avec les associations de parents et l’ Etat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4388" y="3900487"/>
            <a:ext cx="7872412" cy="2514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i="1" dirty="0"/>
              <a:t>Dr Moïse Assouline</a:t>
            </a:r>
          </a:p>
          <a:p>
            <a:pPr marL="0" indent="0">
              <a:buNone/>
            </a:pPr>
            <a:r>
              <a:rPr lang="fr-FR" sz="1800" i="1" dirty="0"/>
              <a:t>Médecin directeur :</a:t>
            </a:r>
          </a:p>
          <a:p>
            <a:pPr marL="0" indent="0">
              <a:buNone/>
            </a:pPr>
            <a:r>
              <a:rPr lang="fr-FR" sz="1800" i="1" dirty="0"/>
              <a:t>	- Hôpital de Jour d’Antony (14 – 24 ans)</a:t>
            </a:r>
          </a:p>
          <a:p>
            <a:pPr marL="0" indent="0">
              <a:buNone/>
            </a:pPr>
            <a:r>
              <a:rPr lang="fr-FR" sz="1800" i="1" dirty="0"/>
              <a:t>	- Consultation Mobile Régionale de Génétique pour adolescents et adultes</a:t>
            </a:r>
          </a:p>
          <a:p>
            <a:pPr marL="0" indent="0">
              <a:buNone/>
            </a:pPr>
            <a:r>
              <a:rPr lang="fr-FR" sz="1800" i="1" dirty="0"/>
              <a:t>	- UMI Centre (Unité Mobile Interdépartementale de Paris Hauts de Seine pour les Situations 	Complexes en Autisme et TED)</a:t>
            </a:r>
          </a:p>
          <a:p>
            <a:pPr marL="0" indent="0">
              <a:buNone/>
            </a:pPr>
            <a:endParaRPr lang="fr-FR" sz="1800" i="1" dirty="0"/>
          </a:p>
          <a:p>
            <a:pPr marL="0" indent="0">
              <a:buNone/>
            </a:pPr>
            <a:r>
              <a:rPr lang="fr-FR" sz="1800" i="1" dirty="0"/>
              <a:t>Coordinateur du Pôle Autisme de l’ Association l’ Elan Retrouvé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02334" y="393555"/>
            <a:ext cx="80581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err="1"/>
              <a:t>Journee</a:t>
            </a:r>
            <a:r>
              <a:rPr lang="fr-FR" sz="2000" i="1" dirty="0"/>
              <a:t> </a:t>
            </a:r>
            <a:r>
              <a:rPr lang="fr-FR" b="1" dirty="0"/>
              <a:t>Diagnostic et accompagnement des Troubles du Spectre de l’Autisme (TSA) </a:t>
            </a:r>
            <a:r>
              <a:rPr lang="en-US" dirty="0" err="1"/>
              <a:t>en</a:t>
            </a:r>
            <a:r>
              <a:rPr lang="en-US" dirty="0"/>
              <a:t> CMPP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115156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C7752-D4DC-6F4A-9B16-11777EC21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</a:t>
            </a:r>
            <a:r>
              <a:rPr lang="fr-FR" sz="2400" dirty="0" err="1"/>
              <a:t>Strategie</a:t>
            </a:r>
            <a:r>
              <a:rPr lang="fr-FR" sz="2400" dirty="0"/>
              <a:t> pour les TSA dans le cadre des TND et l’avant dernier : le 3eme Plan (2013 – 2017) (VI)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84EAD3-2790-4B4B-BBD0-C5CDBF93B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Différences entre méthodologies</a:t>
            </a:r>
          </a:p>
          <a:p>
            <a:r>
              <a:rPr lang="fr-FR" dirty="0"/>
              <a:t>Perspectives politiciennes du 3eme Plan : </a:t>
            </a:r>
            <a:r>
              <a:rPr lang="fr-FR" dirty="0" err="1"/>
              <a:t>Carlotti</a:t>
            </a:r>
            <a:r>
              <a:rPr lang="fr-FR" dirty="0"/>
              <a:t>, Neuville, Touraine : exemples de la formation, des HDJ… en 2016</a:t>
            </a:r>
          </a:p>
          <a:p>
            <a:r>
              <a:rPr lang="fr-FR" dirty="0"/>
              <a:t>Approche plus professionnelle des inspectrices de l’ IGAS en charge dans le 4eme Plan : Forfait précoce, formation, abandon de la fongibilité des moyens, Recherche</a:t>
            </a:r>
          </a:p>
        </p:txBody>
      </p:sp>
    </p:spTree>
    <p:extLst>
      <p:ext uri="{BB962C8B-B14F-4D97-AF65-F5344CB8AC3E}">
        <p14:creationId xmlns:p14="http://schemas.microsoft.com/office/powerpoint/2010/main" val="394870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5D4CC6-B2A4-0D45-B1E2-96C8C2A3A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Stratégie pour les TSA dans le cadre des TND et l’avant dernier : le 3eme Plan (2013 – 2017) (VII)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F9CDF5-5077-934B-B226-8B833AA64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Nos ajustements à venir :</a:t>
            </a:r>
          </a:p>
          <a:p>
            <a:r>
              <a:rPr lang="fr-FR" i="1" dirty="0"/>
              <a:t>La formation de nos personnels au diagnostic</a:t>
            </a:r>
            <a:r>
              <a:rPr lang="fr-FR" dirty="0"/>
              <a:t>, </a:t>
            </a:r>
          </a:p>
          <a:p>
            <a:r>
              <a:rPr lang="fr-FR" i="1" dirty="0"/>
              <a:t>Relever le défi de chantiers cliniques innovants</a:t>
            </a:r>
            <a:r>
              <a:rPr lang="fr-FR" dirty="0"/>
              <a:t> pour reconnaitre et traiter les « situations complexes » </a:t>
            </a:r>
          </a:p>
          <a:p>
            <a:r>
              <a:rPr lang="fr-FR" i="1" dirty="0"/>
              <a:t>Améliorer l’accueil dans les services à temps plein</a:t>
            </a:r>
            <a:r>
              <a:rPr lang="fr-FR" dirty="0"/>
              <a:t> </a:t>
            </a:r>
          </a:p>
          <a:p>
            <a:r>
              <a:rPr lang="fr-FR" i="1" dirty="0"/>
              <a:t>faciliter les sorties d’hospitalisations chroniques ou inadéquates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369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E1D8D-1769-7441-83D5-89764EC2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Stratégie pour les TSA dans le cadre des TND et l’avant dernier : le 3eme Plan (2013 – 2017) (VIII)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640C87-8846-7D4B-AD12-E059452A7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Abandonner toute arrogance et suprématisme</a:t>
            </a:r>
          </a:p>
          <a:p>
            <a:r>
              <a:rPr lang="fr-FR" dirty="0"/>
              <a:t>Apprendre à fédérer les autres disciplines si elle le veulent </a:t>
            </a:r>
          </a:p>
          <a:p>
            <a:r>
              <a:rPr lang="fr-FR" dirty="0"/>
              <a:t>Reconstituer une doctrine qui soit une </a:t>
            </a:r>
            <a:r>
              <a:rPr lang="fr-FR" dirty="0" err="1"/>
              <a:t>reference</a:t>
            </a:r>
            <a:r>
              <a:rPr lang="fr-FR" dirty="0"/>
              <a:t> utile au Plan, aux services et à l’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52531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01ACCC-5C2F-0246-9D60-A37F1792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Comite Permanent Autisme et ses 9 commissions durables (I)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4F860D-8071-304D-AA64-AADD73699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49" y="1600201"/>
            <a:ext cx="9029701" cy="4756150"/>
          </a:xfrm>
        </p:spPr>
        <p:txBody>
          <a:bodyPr/>
          <a:lstStyle/>
          <a:p>
            <a:r>
              <a:rPr lang="fr-FR" b="1" dirty="0"/>
              <a:t>"Petite enfance"</a:t>
            </a:r>
            <a:r>
              <a:rPr lang="fr-FR" dirty="0"/>
              <a:t> </a:t>
            </a:r>
          </a:p>
          <a:p>
            <a:r>
              <a:rPr lang="fr-FR" b="1" dirty="0"/>
              <a:t>"Cahier des Charges des Hôpitaux de Jour</a:t>
            </a:r>
            <a:endParaRPr lang="fr-FR" dirty="0"/>
          </a:p>
          <a:p>
            <a:r>
              <a:rPr lang="fr-FR" b="1" dirty="0"/>
              <a:t>"Les TSA et la psychiatrie hospitalière temps complet: pédopsychiatrie </a:t>
            </a:r>
            <a:r>
              <a:rPr lang="fr-FR" b="1" dirty="0" err="1"/>
              <a:t>generale</a:t>
            </a:r>
            <a:r>
              <a:rPr lang="fr-FR" b="1" dirty="0"/>
              <a:t>,  psychiatrie </a:t>
            </a:r>
            <a:r>
              <a:rPr lang="fr-FR" b="1" dirty="0" err="1"/>
              <a:t>generale</a:t>
            </a:r>
            <a:r>
              <a:rPr lang="fr-FR" b="1" dirty="0"/>
              <a:t>, services dédiés aux « Situations Complexes ».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09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642C34-44DD-104D-9F7F-36310253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Comite Permanent Autisme et ses 9 commissions durables (II)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59AA11-01E6-E34B-9AE9-9E69E8E20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b="1" dirty="0"/>
              <a:t>Place de la psychiatrie dans le diagnostic positif et le diagnostic différentiel des TSA dans le cadre des TND. Place des CMP infanto- juvéniles, des CMP adultes, des CMPP et des CDE dédiés (à créer comme centres indépendants ou dans les HDJ). Conséquences sur l’ interdisciplinarité et la transdisciplinarité dans l’ accompagnement  : </a:t>
            </a:r>
            <a:endParaRPr lang="fr-FR" dirty="0"/>
          </a:p>
          <a:p>
            <a:r>
              <a:rPr lang="fr-FR" b="1" i="1" dirty="0"/>
              <a:t> </a:t>
            </a:r>
            <a:r>
              <a:rPr lang="fr-FR" b="1" dirty="0"/>
              <a:t> Commission Scolarité pour les personnes avec TSA de l’ enfance (maternelle, écoles primaires, </a:t>
            </a:r>
            <a:r>
              <a:rPr lang="fr-FR" b="1" dirty="0" err="1"/>
              <a:t>colleges</a:t>
            </a:r>
            <a:r>
              <a:rPr lang="fr-FR" b="1" dirty="0"/>
              <a:t>) à l’adolescence (</a:t>
            </a:r>
            <a:r>
              <a:rPr lang="fr-FR" b="1" dirty="0" err="1"/>
              <a:t>colleges</a:t>
            </a:r>
            <a:r>
              <a:rPr lang="fr-FR" b="1" dirty="0"/>
              <a:t> et lycée) âge adulte (universités)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88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819F7-7B32-9A4B-A4AB-E738179EC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Comite Permanent Autisme et ses 9 commissions durables (III)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974BAA-1FA3-B349-B1E3-02F96994D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Commission Psychiatrie et partenaires médico-sociaux et sociaux dans les TSA. </a:t>
            </a:r>
            <a:r>
              <a:rPr lang="fr-FR" dirty="0"/>
              <a:t> </a:t>
            </a:r>
          </a:p>
          <a:p>
            <a:r>
              <a:rPr lang="fr-FR" b="1" dirty="0"/>
              <a:t>Formation en psychiatrie sur les TSA </a:t>
            </a:r>
            <a:endParaRPr lang="fr-FR" dirty="0"/>
          </a:p>
          <a:p>
            <a:r>
              <a:rPr lang="fr-FR" b="1" i="1" dirty="0"/>
              <a:t>Accueil et examen détaillé des litiges et établissement des recours auprès des instances en</a:t>
            </a:r>
            <a:r>
              <a:rPr lang="fr-FR" dirty="0"/>
              <a:t> </a:t>
            </a:r>
            <a:r>
              <a:rPr lang="fr-FR" b="1" i="1" dirty="0"/>
              <a:t>liaison avec des experts judiciaires.</a:t>
            </a:r>
            <a:r>
              <a:rPr lang="fr-FR" dirty="0"/>
              <a:t> </a:t>
            </a:r>
          </a:p>
          <a:p>
            <a:r>
              <a:rPr lang="fr-FR" b="1" i="1" dirty="0"/>
              <a:t>Recherche.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34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57F344-A668-0348-8B06-D971F4A5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 Comite Permanent Autisme et ses 9 commissions durables </a:t>
            </a:r>
            <a:r>
              <a:rPr lang="fr-FR"/>
              <a:t>(IV)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818F80-2A68-2441-92D9-55B8BF434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Commission de contact avec les partenaires : Psychologues, Psychomotriciens, Educateurs, Orthophonistes, </a:t>
            </a:r>
            <a:r>
              <a:rPr lang="fr-FR" b="1" dirty="0" err="1"/>
              <a:t>representants</a:t>
            </a:r>
            <a:r>
              <a:rPr lang="fr-FR" b="1" dirty="0"/>
              <a:t> du Médico-Social, </a:t>
            </a:r>
            <a:r>
              <a:rPr lang="fr-FR" b="1" dirty="0" err="1"/>
              <a:t>Infirmieres</a:t>
            </a:r>
            <a:r>
              <a:rPr lang="fr-FR" b="1" dirty="0"/>
              <a:t>, Association de parents et d’usagers, auto </a:t>
            </a:r>
            <a:r>
              <a:rPr lang="fr-FR" b="1" dirty="0" err="1"/>
              <a:t>representants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42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4800" dirty="0"/>
          </a:p>
          <a:p>
            <a:pPr marL="0" indent="0">
              <a:buNone/>
            </a:pPr>
            <a:r>
              <a:rPr lang="fr-FR" sz="3600" dirty="0"/>
              <a:t>			Merci de votre attention.</a:t>
            </a:r>
          </a:p>
        </p:txBody>
      </p:sp>
    </p:spTree>
    <p:extLst>
      <p:ext uri="{BB962C8B-B14F-4D97-AF65-F5344CB8AC3E}">
        <p14:creationId xmlns:p14="http://schemas.microsoft.com/office/powerpoint/2010/main" val="185798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47248" cy="936104"/>
          </a:xfrm>
        </p:spPr>
        <p:txBody>
          <a:bodyPr>
            <a:normAutofit/>
          </a:bodyPr>
          <a:lstStyle/>
          <a:p>
            <a:r>
              <a:rPr lang="fr-FR" sz="3600" dirty="0">
                <a:cs typeface="Trebuchet MS"/>
              </a:rPr>
              <a:t>Plan de la présentation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1343024" y="1485900"/>
            <a:ext cx="6344791" cy="487045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r-FR" sz="2400" dirty="0"/>
              <a:t>I/ Introduction : survol de 60 ans d’ évolutions croisées entre psychiatrie, parents et Etat</a:t>
            </a:r>
          </a:p>
          <a:p>
            <a:pPr marL="0" lv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II/ Focus sur les deux derniers plans autisme : le  dernier (2018 2022) : la Stratégie pour les TSA dans le cadre des TND et l’avant dernier : le 3eme Plan (2013 – 2017)</a:t>
            </a:r>
          </a:p>
          <a:p>
            <a:pPr marL="0" lv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III/ En conclusion : Rétablir collectivement une doctrine pour les TSA utile aux services, au Plan et aux administrations </a:t>
            </a:r>
            <a:endParaRPr lang="fr-FR" sz="2400" dirty="0">
              <a:latin typeface="Trebuchet MS"/>
              <a:cs typeface="Trebuchet MS"/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480787" cy="365125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768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E78DCF-F19A-3540-B434-4C106EA3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4" y="485774"/>
            <a:ext cx="8086725" cy="931863"/>
          </a:xfrm>
        </p:spPr>
        <p:txBody>
          <a:bodyPr>
            <a:normAutofit fontScale="90000"/>
          </a:bodyPr>
          <a:lstStyle/>
          <a:p>
            <a:r>
              <a:rPr lang="fr-FR" sz="3100" dirty="0"/>
              <a:t>Introduction : survol de 60 ans d’ évolutions croisées entre psychiatrie, parents et Etat (II)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8BE702-76F3-C944-BD37-38C2EE03AF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2" y="1785938"/>
            <a:ext cx="7900987" cy="4340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600" dirty="0"/>
              <a:t>- </a:t>
            </a:r>
            <a:r>
              <a:rPr lang="fr-FR" sz="2600" dirty="0" err="1"/>
              <a:t>Kanner</a:t>
            </a:r>
            <a:r>
              <a:rPr lang="fr-FR" sz="2600" dirty="0"/>
              <a:t>, la pédopsychiatrie des années 50 : « sortir les autistes du magma des encéphalopathies » </a:t>
            </a:r>
          </a:p>
          <a:p>
            <a:pPr marL="0" indent="0">
              <a:buNone/>
            </a:pPr>
            <a:r>
              <a:rPr lang="fr-FR" sz="2600" dirty="0"/>
              <a:t>- La première vague des parents pour une approche spécifique : du soin, pour Sésame Autisme (années 60) et les HDJ</a:t>
            </a:r>
          </a:p>
          <a:p>
            <a:pPr>
              <a:buFontTx/>
              <a:buChar char="-"/>
            </a:pPr>
            <a:r>
              <a:rPr lang="fr-FR" sz="2600" dirty="0"/>
              <a:t>La deuxième vague des parents dissidents : de l’ éducation, pour Autisme France</a:t>
            </a:r>
          </a:p>
          <a:p>
            <a:pPr marL="0" indent="0">
              <a:buNone/>
            </a:pPr>
            <a:r>
              <a:rPr lang="fr-FR" sz="2600" dirty="0"/>
              <a:t>- Les parents contre l’ asile (prennent la place politique des professionnels)</a:t>
            </a:r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1B4D47-92BF-4348-A4A6-1929AD238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301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sz="2700" dirty="0"/>
              <a:t>Introduction : survol de 60 ans d’ évolutions croisées entre psychiatrie, parents et Etat (I)</a:t>
            </a:r>
            <a:br>
              <a:rPr lang="fr-FR" sz="2700" dirty="0"/>
            </a:br>
            <a:br>
              <a:rPr lang="fr-FR" sz="4900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6500" y="1600200"/>
            <a:ext cx="74803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dirty="0"/>
              <a:t>- La Circulaire Veil du 27 avril 1995</a:t>
            </a:r>
          </a:p>
          <a:p>
            <a:pPr>
              <a:buFontTx/>
              <a:buChar char="-"/>
            </a:pPr>
            <a:r>
              <a:rPr lang="fr-FR" sz="2400" dirty="0"/>
              <a:t>La DAS (médico-social) seule</a:t>
            </a:r>
          </a:p>
          <a:p>
            <a:pPr>
              <a:buFontTx/>
              <a:buChar char="-"/>
            </a:pPr>
            <a:r>
              <a:rPr lang="fr-FR" sz="2400" dirty="0"/>
              <a:t>Retrait de la psychiatrie et de la DGS</a:t>
            </a:r>
          </a:p>
          <a:p>
            <a:pPr>
              <a:buFontTx/>
              <a:buChar char="-"/>
            </a:pPr>
            <a:r>
              <a:rPr lang="fr-FR" sz="2400" dirty="0"/>
              <a:t>Les années 2000 : La 3eme vague des parents dissidents : pour la prise en charge ultra </a:t>
            </a:r>
            <a:r>
              <a:rPr lang="fr-FR" sz="2400" dirty="0" err="1"/>
              <a:t>precoce</a:t>
            </a:r>
            <a:r>
              <a:rPr lang="fr-FR" sz="2400" dirty="0"/>
              <a:t> </a:t>
            </a:r>
          </a:p>
          <a:p>
            <a:pPr>
              <a:buFontTx/>
              <a:buChar char="-"/>
            </a:pPr>
            <a:r>
              <a:rPr lang="fr-FR" sz="2400" dirty="0"/>
              <a:t>Désistement d’ une doctrine de la psychiatrie pour l’ autisme dans les instances administratives</a:t>
            </a:r>
          </a:p>
          <a:p>
            <a:pPr>
              <a:buFontTx/>
              <a:buChar char="-"/>
            </a:pPr>
            <a:r>
              <a:rPr lang="fr-FR" sz="2400" dirty="0"/>
              <a:t>Les années 2010 : autisme et politiciens contre la protection sociale : chaos dans les cabinets</a:t>
            </a:r>
          </a:p>
          <a:p>
            <a:pPr>
              <a:buFontTx/>
              <a:buChar char="-"/>
            </a:pPr>
            <a:r>
              <a:rPr lang="fr-FR" sz="2400" dirty="0"/>
              <a:t>4eme vague de parents : en défense de la psychodynamique</a:t>
            </a:r>
          </a:p>
          <a:p>
            <a:pPr>
              <a:buFontTx/>
              <a:buChar char="-"/>
            </a:pPr>
            <a:endParaRPr lang="fr-FR" sz="2600" dirty="0"/>
          </a:p>
          <a:p>
            <a:pPr>
              <a:buFontTx/>
              <a:buChar char="-"/>
            </a:pPr>
            <a:endParaRPr lang="fr-FR" sz="2600" dirty="0"/>
          </a:p>
          <a:p>
            <a:pPr marL="0" indent="0">
              <a:buNone/>
            </a:pPr>
            <a:endParaRPr lang="fr-FR" sz="2600" dirty="0"/>
          </a:p>
          <a:p>
            <a:pPr marL="0" indent="0">
              <a:buNone/>
            </a:pP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126747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DAF449-447D-F641-B6F9-6E89A107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Stratégie pour les TSA dans le cadre des TND et l’avant dernier : le 3eme Plan (2013 – 2017</a:t>
            </a:r>
            <a:r>
              <a:rPr lang="fr-FR" sz="2800" dirty="0"/>
              <a:t>) (I)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26515E-1FD5-1C46-BC78-72D09552A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Plans autisme : tous les 4 ans</a:t>
            </a:r>
          </a:p>
          <a:p>
            <a:r>
              <a:rPr lang="fr-FR" dirty="0"/>
              <a:t>6 plans autisme et non pas 4 depuis 1995</a:t>
            </a:r>
          </a:p>
          <a:p>
            <a:r>
              <a:rPr lang="fr-FR" dirty="0"/>
              <a:t>Le 4eme Plan = Stratégie pour les TSA</a:t>
            </a:r>
          </a:p>
          <a:p>
            <a:r>
              <a:rPr lang="fr-FR" dirty="0"/>
              <a:t>Les TSA dans les TND </a:t>
            </a:r>
          </a:p>
          <a:p>
            <a:r>
              <a:rPr lang="fr-FR" dirty="0"/>
              <a:t>Soubassement scientifique </a:t>
            </a:r>
          </a:p>
          <a:p>
            <a:r>
              <a:rPr lang="fr-FR" dirty="0"/>
              <a:t>Soubassement politique : priver de force les associations de parents d’ enfants autistes </a:t>
            </a:r>
          </a:p>
        </p:txBody>
      </p:sp>
    </p:spTree>
    <p:extLst>
      <p:ext uri="{BB962C8B-B14F-4D97-AF65-F5344CB8AC3E}">
        <p14:creationId xmlns:p14="http://schemas.microsoft.com/office/powerpoint/2010/main" val="50491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AEF26F-4F3A-864B-AA90-4AFDE7156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</a:t>
            </a:r>
            <a:r>
              <a:rPr lang="fr-FR" sz="2400" dirty="0" err="1"/>
              <a:t>Strategie</a:t>
            </a:r>
            <a:r>
              <a:rPr lang="fr-FR" sz="2400" dirty="0"/>
              <a:t> pour les TSA dans le cadre des TND et l’avant dernier : le 3eme Plan (2013 – 2017) (II)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682E68-9B9A-0B42-AF10-7000D64B6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Parents, psychiatrie et TND</a:t>
            </a:r>
          </a:p>
          <a:p>
            <a:r>
              <a:rPr lang="fr-FR" sz="2800" dirty="0"/>
              <a:t>Le paradoxe du refus des parents</a:t>
            </a:r>
          </a:p>
          <a:p>
            <a:r>
              <a:rPr lang="fr-FR" sz="2800" dirty="0"/>
              <a:t>Réalités budgétaires et Plans autisme</a:t>
            </a:r>
          </a:p>
          <a:p>
            <a:r>
              <a:rPr lang="fr-FR" sz="2800" dirty="0"/>
              <a:t>Exemples de progrès hors plans autisme :</a:t>
            </a:r>
          </a:p>
          <a:p>
            <a:r>
              <a:rPr lang="fr-FR" sz="2800" dirty="0"/>
              <a:t>Education Nationale</a:t>
            </a:r>
          </a:p>
          <a:p>
            <a:r>
              <a:rPr lang="fr-FR" sz="2800" dirty="0"/>
              <a:t>Handicap, Circulaire du 22 11 2013 et « </a:t>
            </a:r>
            <a:r>
              <a:rPr lang="fr-FR" sz="2800" dirty="0" err="1"/>
              <a:t>Zero</a:t>
            </a:r>
            <a:r>
              <a:rPr lang="fr-FR" sz="2800" dirty="0"/>
              <a:t> Sans Solution »</a:t>
            </a:r>
          </a:p>
          <a:p>
            <a:r>
              <a:rPr lang="fr-FR" sz="2800" dirty="0"/>
              <a:t>Autisme et SCATED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192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4ACF90-7D1C-804B-B595-D82C565D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</a:t>
            </a:r>
            <a:r>
              <a:rPr lang="fr-FR" sz="2400" dirty="0" err="1"/>
              <a:t>Strategie</a:t>
            </a:r>
            <a:r>
              <a:rPr lang="fr-FR" sz="2400" dirty="0"/>
              <a:t> pour les TSA dans le cadre des TND et l’avant dernier : le 3eme Plan (2013 – 2017) (III)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29C068-E080-8143-86FE-9808522D4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La psychiatrie n’ est pas centrale pour les TSA</a:t>
            </a:r>
          </a:p>
          <a:p>
            <a:r>
              <a:rPr lang="fr-FR" sz="2800" dirty="0"/>
              <a:t>Les autres domaines qui mobilisent tous les ministères :</a:t>
            </a:r>
          </a:p>
          <a:p>
            <a:r>
              <a:rPr lang="fr-FR" sz="2800" dirty="0"/>
              <a:t>La scolarité, avec l’école, le collège, le lycée, et l’université  </a:t>
            </a:r>
          </a:p>
          <a:p>
            <a:r>
              <a:rPr lang="fr-FR" sz="2800" dirty="0"/>
              <a:t>La vie en famille </a:t>
            </a:r>
          </a:p>
          <a:p>
            <a:r>
              <a:rPr lang="fr-FR" sz="2800" dirty="0"/>
              <a:t>L’insertion professionnelle, </a:t>
            </a:r>
          </a:p>
          <a:p>
            <a:r>
              <a:rPr lang="fr-FR" sz="2800" dirty="0"/>
              <a:t>L’habitat, le logement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08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FD2581-C264-AE46-82A5-840896AA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Stratégie pour les TSA dans le cadre des TND et l’avant dernier : le 3eme Plan (2013 – 2017) (IV)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156289-7ACC-3143-999B-78E2AA20E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 volet du Diagnostic, avec : </a:t>
            </a:r>
          </a:p>
          <a:p>
            <a:r>
              <a:rPr lang="fr-FR" dirty="0"/>
              <a:t>Le diagnostic positif, </a:t>
            </a:r>
          </a:p>
          <a:p>
            <a:r>
              <a:rPr lang="fr-FR" dirty="0"/>
              <a:t>Le diagnostic différentiel, </a:t>
            </a:r>
          </a:p>
          <a:p>
            <a:r>
              <a:rPr lang="fr-FR" dirty="0"/>
              <a:t>L’évaluation fonctionnelle, </a:t>
            </a:r>
          </a:p>
          <a:p>
            <a:r>
              <a:rPr lang="fr-FR" dirty="0"/>
              <a:t>Les troubles associés somatiques, y compris  les comorbidités qui sont étiologiques comme celle des maladies génétiques ou neurologiques, </a:t>
            </a:r>
          </a:p>
          <a:p>
            <a:r>
              <a:rPr lang="fr-FR" dirty="0"/>
              <a:t>Ou les troubles associés psychiatriques (qui vont de toutes les formes de dépression à des syndromes psychotiques),  </a:t>
            </a:r>
          </a:p>
          <a:p>
            <a:r>
              <a:rPr lang="fr-FR" dirty="0"/>
              <a:t>Et cela à différents âges,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413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FD2581-C264-AE46-82A5-840896AA7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Place de la psychiatrie dans les deux derniers plans autisme : le  dernier (2018 2022) : la </a:t>
            </a:r>
            <a:r>
              <a:rPr lang="fr-FR" sz="2400" dirty="0" err="1"/>
              <a:t>Strategie</a:t>
            </a:r>
            <a:r>
              <a:rPr lang="fr-FR" sz="2400" dirty="0"/>
              <a:t> pour les TSA dans le cadre des TND et l’avant dernier : le 3eme Plan (2013 – 2017) (V)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6156289-7ACC-3143-999B-78E2AA20E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volet Accompagnement , avec : </a:t>
            </a:r>
          </a:p>
          <a:p>
            <a:r>
              <a:rPr lang="fr-FR" dirty="0"/>
              <a:t>Les HDJ</a:t>
            </a:r>
          </a:p>
          <a:p>
            <a:r>
              <a:rPr lang="fr-FR" dirty="0"/>
              <a:t>L’ambulatoire</a:t>
            </a:r>
          </a:p>
          <a:p>
            <a:r>
              <a:rPr lang="fr-FR" dirty="0"/>
              <a:t>Le </a:t>
            </a:r>
            <a:r>
              <a:rPr lang="fr-FR" dirty="0" err="1"/>
              <a:t>medicosocial</a:t>
            </a:r>
            <a:endParaRPr lang="fr-FR" dirty="0"/>
          </a:p>
          <a:p>
            <a:r>
              <a:rPr lang="fr-FR" dirty="0"/>
              <a:t>Les hospitalisations complètes : sauvegarde, chroniques, ou Situations Complexes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556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818</Words>
  <Application>Microsoft Macintosh PowerPoint</Application>
  <PresentationFormat>Affichage à l'écran (4:3)</PresentationFormat>
  <Paragraphs>100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Trebuchet MS</vt:lpstr>
      <vt:lpstr>Thème Office</vt:lpstr>
      <vt:lpstr>Place de la psychiatrie dans les orientations actuelles des « plans autisme » et arrière –fond des relations historiques avec les associations de parents et l’ Etat</vt:lpstr>
      <vt:lpstr>Plan de la présentation</vt:lpstr>
      <vt:lpstr>Introduction : survol de 60 ans d’ évolutions croisées entre psychiatrie, parents et Etat (II)</vt:lpstr>
      <vt:lpstr>    Introduction : survol de 60 ans d’ évolutions croisées entre psychiatrie, parents et Etat (I)    </vt:lpstr>
      <vt:lpstr>Place de la psychiatrie dans les deux derniers plans autisme : le  dernier (2018 2022) : la Stratégie pour les TSA dans le cadre des TND et l’avant dernier : le 3eme Plan (2013 – 2017) (I)</vt:lpstr>
      <vt:lpstr>Place de la psychiatrie dans les deux derniers plans autisme : le  dernier (2018 2022) : la Strategie pour les TSA dans le cadre des TND et l’avant dernier : le 3eme Plan (2013 – 2017) (II)</vt:lpstr>
      <vt:lpstr>Place de la psychiatrie dans les deux derniers plans autisme : le  dernier (2018 2022) : la Strategie pour les TSA dans le cadre des TND et l’avant dernier : le 3eme Plan (2013 – 2017) (III)</vt:lpstr>
      <vt:lpstr>Place de la psychiatrie dans les deux derniers plans autisme : le  dernier (2018 2022) : la Stratégie pour les TSA dans le cadre des TND et l’avant dernier : le 3eme Plan (2013 – 2017) (IV)</vt:lpstr>
      <vt:lpstr>Place de la psychiatrie dans les deux derniers plans autisme : le  dernier (2018 2022) : la Strategie pour les TSA dans le cadre des TND et l’avant dernier : le 3eme Plan (2013 – 2017) (V)</vt:lpstr>
      <vt:lpstr>Place de la psychiatrie dans les deux derniers plans autisme : le  dernier (2018 2022) : la Strategie pour les TSA dans le cadre des TND et l’avant dernier : le 3eme Plan (2013 – 2017) (VI)</vt:lpstr>
      <vt:lpstr>Place de la psychiatrie dans les deux derniers plans autisme : le  dernier (2018 2022) : la Stratégie pour les TSA dans le cadre des TND et l’avant dernier : le 3eme Plan (2013 – 2017) (VII)</vt:lpstr>
      <vt:lpstr>Place de la psychiatrie dans les deux derniers plans autisme : le  dernier (2018 2022) : la Stratégie pour les TSA dans le cadre des TND et l’avant dernier : le 3eme Plan (2013 – 2017) (VIII)</vt:lpstr>
      <vt:lpstr>Un Comite Permanent Autisme et ses 9 commissions durables (I)</vt:lpstr>
      <vt:lpstr>Un Comite Permanent Autisme et ses 9 commissions durables (II)</vt:lpstr>
      <vt:lpstr>Un Comite Permanent Autisme et ses 9 commissions durables (III)</vt:lpstr>
      <vt:lpstr>Un Comite Permanent Autisme et ses 9 commissions durables (IV)</vt:lpstr>
      <vt:lpstr>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 du comportement dans l’ autisme et comorbidité psychiatrique</dc:title>
  <dc:creator>Moise Assouline</dc:creator>
  <cp:lastModifiedBy>Moise Assouline</cp:lastModifiedBy>
  <cp:revision>108</cp:revision>
  <dcterms:created xsi:type="dcterms:W3CDTF">2013-12-04T22:42:40Z</dcterms:created>
  <dcterms:modified xsi:type="dcterms:W3CDTF">2019-01-25T09:02:55Z</dcterms:modified>
</cp:coreProperties>
</file>